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272" r:id="rId5"/>
    <p:sldId id="296" r:id="rId6"/>
    <p:sldId id="276" r:id="rId7"/>
    <p:sldId id="297" r:id="rId8"/>
    <p:sldId id="274" r:id="rId9"/>
    <p:sldId id="275" r:id="rId10"/>
  </p:sldIdLst>
  <p:sldSz cx="7556500" cy="10693400"/>
  <p:notesSz cx="6889750" cy="10021570"/>
  <p:custDataLst>
    <p:tags r:id="rId1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5205FFB-4467-49E2-B068-38D941DFA501}">
          <p14:sldIdLst>
            <p14:sldId id="256"/>
            <p14:sldId id="272"/>
            <p14:sldId id="296"/>
            <p14:sldId id="276"/>
            <p14:sldId id="297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96" userDrawn="1">
          <p15:clr>
            <a:srgbClr val="A4A3A4"/>
          </p15:clr>
        </p15:guide>
        <p15:guide id="2" pos="23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BCB"/>
    <a:srgbClr val="FFFFFF"/>
    <a:srgbClr val="00489E"/>
    <a:srgbClr val="004DA1"/>
    <a:srgbClr val="E4F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6857" autoAdjust="0"/>
  </p:normalViewPr>
  <p:slideViewPr>
    <p:cSldViewPr showGuides="1">
      <p:cViewPr>
        <p:scale>
          <a:sx n="125" d="100"/>
          <a:sy n="125" d="100"/>
        </p:scale>
        <p:origin x="264" y="-2016"/>
      </p:cViewPr>
      <p:guideLst>
        <p:guide orient="horz" pos="2696"/>
        <p:guide pos="23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4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518752"/>
            <a:ext cx="2985558" cy="502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02597" y="9518752"/>
            <a:ext cx="2985558" cy="502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84728" tIns="42364" rIns="84728" bIns="42364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8" cy="502835"/>
          </a:xfrm>
          <a:prstGeom prst="rect">
            <a:avLst/>
          </a:prstGeom>
        </p:spPr>
        <p:txBody>
          <a:bodyPr vert="horz" lIns="84728" tIns="42364" rIns="84728" bIns="42364" rtlCol="0"/>
          <a:lstStyle>
            <a:lvl1pPr algn="r">
              <a:defRPr sz="11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907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728" tIns="42364" rIns="84728" bIns="4236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84728" tIns="42364" rIns="84728" bIns="42364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2834"/>
          </a:xfrm>
          <a:prstGeom prst="rect">
            <a:avLst/>
          </a:prstGeom>
        </p:spPr>
        <p:txBody>
          <a:bodyPr vert="horz" lIns="84728" tIns="42364" rIns="84728" bIns="42364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8" cy="502834"/>
          </a:xfrm>
          <a:prstGeom prst="rect">
            <a:avLst/>
          </a:prstGeom>
        </p:spPr>
        <p:txBody>
          <a:bodyPr vert="horz" lIns="84728" tIns="42364" rIns="84728" bIns="42364" rtlCol="0" anchor="b"/>
          <a:lstStyle>
            <a:lvl1pPr algn="r">
              <a:defRPr sz="11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51075" y="1252538"/>
            <a:ext cx="2387600" cy="33813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427A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965" y="-148804"/>
            <a:ext cx="74169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7955" y="1877015"/>
            <a:ext cx="6706938" cy="338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427A"/>
                </a:solidFill>
                <a:latin typeface="Microsoft JhengHei" panose="020B0604030504040204" charset="-120"/>
                <a:cs typeface="Microsoft JhengHei" panose="020B0604030504040204" charset="-120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jpeg"/><Relationship Id="rId7" Type="http://schemas.openxmlformats.org/officeDocument/2006/relationships/image" Target="../media/image15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.xml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4" Type="http://schemas.openxmlformats.org/officeDocument/2006/relationships/slideLayout" Target="../slideLayouts/slideLayout5.xml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.xml"/><Relationship Id="rId2" Type="http://schemas.openxmlformats.org/officeDocument/2006/relationships/image" Target="../media/image28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5"/>
          <p:cNvSpPr/>
          <p:nvPr/>
        </p:nvSpPr>
        <p:spPr>
          <a:xfrm>
            <a:off x="2965" y="0"/>
            <a:ext cx="7553535" cy="4368799"/>
          </a:xfrm>
          <a:custGeom>
            <a:avLst/>
            <a:gdLst/>
            <a:ahLst/>
            <a:cxnLst/>
            <a:rect l="l" t="t" r="r" b="b"/>
            <a:pathLst>
              <a:path w="2556510" h="6625590">
                <a:moveTo>
                  <a:pt x="2556002" y="6625501"/>
                </a:moveTo>
                <a:lnTo>
                  <a:pt x="0" y="6625501"/>
                </a:lnTo>
                <a:lnTo>
                  <a:pt x="0" y="0"/>
                </a:lnTo>
                <a:lnTo>
                  <a:pt x="2556002" y="0"/>
                </a:lnTo>
                <a:lnTo>
                  <a:pt x="2556002" y="6625501"/>
                </a:lnTo>
                <a:close/>
              </a:path>
            </a:pathLst>
          </a:custGeom>
          <a:solidFill>
            <a:srgbClr val="00427A">
              <a:alpha val="6999"/>
            </a:srgbClr>
          </a:solidFill>
        </p:spPr>
        <p:txBody>
          <a:bodyPr wrap="square" lIns="0" tIns="0" rIns="0" bIns="0" rtlCol="0"/>
          <a:lstStyle/>
          <a:p>
            <a:endParaRPr lang="zh-CN" altLang="en-US" dirty="0"/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513866" y="5386450"/>
            <a:ext cx="3043403" cy="243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66700" algn="l">
              <a:lnSpc>
                <a:spcPts val="2100"/>
              </a:lnSpc>
            </a:pPr>
            <a:r>
              <a:rPr lang="en-US" altLang="zh-CN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JWB-620</a:t>
            </a: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型一体化智能温度变送器、传感器，是一种接触式现场温度测量仪表。具有良好的电磁兼容性能、抗干扰性能、以及输出保护功能，与二次仪表或计算机采集测量系统配套使用。可准确</a:t>
            </a:r>
            <a:r>
              <a:rPr lang="zh-CN" altLang="en-US" sz="1030" b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测量 </a:t>
            </a:r>
            <a:r>
              <a:rPr lang="en-US" altLang="zh-CN" sz="1030" b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-200℃ ~ </a:t>
            </a:r>
            <a:r>
              <a:rPr lang="en-US" altLang="zh-CN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1600°C</a:t>
            </a: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的各种介质或物体的温度。本系列产品参照符合 </a:t>
            </a:r>
            <a:r>
              <a:rPr lang="en-US" altLang="zh-CN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GB </a:t>
            </a: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标准，</a:t>
            </a:r>
            <a:r>
              <a:rPr lang="en-US" altLang="zh-CN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CCS </a:t>
            </a: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规范，</a:t>
            </a:r>
            <a:r>
              <a:rPr lang="en-US" altLang="zh-CN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JJG </a:t>
            </a: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规程以及 </a:t>
            </a:r>
            <a:r>
              <a:rPr lang="en-US" altLang="zh-CN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IEC </a:t>
            </a: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相关文件标准。参考国内外同类产品进行优化设计，使整个产品更加可靠，精准，非常适合各种工业现场环境的温度测量。</a:t>
            </a:r>
            <a:endParaRPr lang="zh-CN" altLang="en-US" sz="1030" b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4025" y="4965700"/>
            <a:ext cx="6486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500" b="1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概述</a:t>
            </a:r>
            <a:endParaRPr lang="zh-CN" altLang="en-US" sz="1500" b="1" dirty="0">
              <a:solidFill>
                <a:srgbClr val="00489E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4025" y="8013700"/>
            <a:ext cx="2549271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应用领域</a:t>
            </a:r>
            <a:endParaRPr lang="zh-CN" altLang="en-US" sz="1500" b="1" dirty="0">
              <a:solidFill>
                <a:srgbClr val="00489E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+mn-ea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V="1">
            <a:off x="6338944" y="10330967"/>
            <a:ext cx="468" cy="1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958506" y="4965700"/>
            <a:ext cx="1498789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500" b="1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产品特点</a:t>
            </a:r>
            <a:endParaRPr lang="zh-CN" altLang="en-US" sz="1500" b="1" dirty="0">
              <a:solidFill>
                <a:srgbClr val="00489E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99312" y="5352416"/>
            <a:ext cx="3154066" cy="2976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lnSpc>
                <a:spcPts val="23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JWB </a:t>
            </a:r>
            <a:r>
              <a:rPr lang="zh-CN" altLang="en-US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系列温度传感器可与保护套管配合使用，能提供更可靠的使用反馈以及更方便</a:t>
            </a:r>
            <a:r>
              <a:rPr lang="zh-CN" altLang="en-US" sz="103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的维护；</a:t>
            </a:r>
            <a:endParaRPr lang="en-US" altLang="zh-CN" sz="103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>
              <a:lnSpc>
                <a:spcPts val="23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采用直径 </a:t>
            </a:r>
            <a:r>
              <a:rPr lang="en-US" altLang="zh-CN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3.5~6mm </a:t>
            </a:r>
            <a:r>
              <a:rPr lang="zh-CN" altLang="en-US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的铠装高精度铂电阻传感器。</a:t>
            </a:r>
            <a:endParaRPr lang="en-US" altLang="zh-CN" sz="103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>
              <a:lnSpc>
                <a:spcPts val="23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热响应时间少，减少动态误差；</a:t>
            </a:r>
            <a:endParaRPr lang="en-US" altLang="zh-CN" sz="103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>
              <a:lnSpc>
                <a:spcPts val="23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可弯曲安装，可贴片安装，灵活适应现场</a:t>
            </a:r>
            <a:r>
              <a:rPr lang="zh-CN" altLang="en-US" sz="103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应用需求；</a:t>
            </a:r>
            <a:endParaRPr lang="en-US" altLang="zh-CN" sz="103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>
              <a:lnSpc>
                <a:spcPts val="23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03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测量范围</a:t>
            </a:r>
            <a:r>
              <a:rPr lang="zh-CN" altLang="en-US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大；机械强度高；耐压性能好；</a:t>
            </a:r>
            <a:endParaRPr lang="en-US" altLang="zh-CN" sz="103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>
              <a:lnSpc>
                <a:spcPts val="23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安装简单，更换方便，使用寿命长；</a:t>
            </a:r>
            <a:endParaRPr lang="en-US" altLang="zh-CN" sz="103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>
              <a:lnSpc>
                <a:spcPts val="23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CN" altLang="en-US" sz="103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具有线性化功能，变送器具备自动冷端</a:t>
            </a:r>
            <a:r>
              <a:rPr lang="zh-CN" altLang="en-US" sz="103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补偿功能。</a:t>
            </a:r>
            <a:endParaRPr lang="en-US" altLang="zh-CN" sz="103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7861" y="546100"/>
            <a:ext cx="7241098" cy="10017143"/>
            <a:chOff x="317861" y="546100"/>
            <a:chExt cx="7241098" cy="10017143"/>
          </a:xfrm>
        </p:grpSpPr>
        <p:sp>
          <p:nvSpPr>
            <p:cNvPr id="12" name="矩形 11"/>
            <p:cNvSpPr/>
            <p:nvPr/>
          </p:nvSpPr>
          <p:spPr>
            <a:xfrm>
              <a:off x="7221274" y="6229658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物联感知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222861" y="716018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解决方案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5675631" y="546100"/>
              <a:ext cx="1615439" cy="361235"/>
              <a:chOff x="5875551" y="10147300"/>
              <a:chExt cx="1535307" cy="361235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5890707" y="10147300"/>
                <a:ext cx="11970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004DA1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温度系列</a:t>
                </a:r>
                <a:endParaRPr lang="zh-CN" altLang="en-US" sz="1600" b="1" dirty="0">
                  <a:solidFill>
                    <a:srgbClr val="004DA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960138" y="10169981"/>
                <a:ext cx="450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>
                    <a:solidFill>
                      <a:srgbClr val="00489E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01</a:t>
                </a:r>
                <a:endParaRPr lang="zh-CN" altLang="en-US" sz="1600" b="1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cxnSp>
            <p:nvCxnSpPr>
              <p:cNvPr id="22" name="直接连接符 21"/>
              <p:cNvCxnSpPr/>
              <p:nvPr/>
            </p:nvCxnSpPr>
            <p:spPr>
              <a:xfrm>
                <a:off x="6934534" y="10180381"/>
                <a:ext cx="476324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6849624" y="10180381"/>
                <a:ext cx="92007" cy="255514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875551" y="10435895"/>
                <a:ext cx="982783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6" r="17113" b="51792"/>
            <a:stretch>
              <a:fillRect/>
            </a:stretch>
          </p:blipFill>
          <p:spPr>
            <a:xfrm>
              <a:off x="317861" y="10207625"/>
              <a:ext cx="1279580" cy="355618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5022345" y="10256333"/>
              <a:ext cx="2477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www.klha.cn   V3.0  |  01 . 2024   </a:t>
              </a:r>
              <a:endParaRPr lang="zh-CN" altLang="en-US" sz="1200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221274" y="4368799"/>
              <a:ext cx="336098" cy="8915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工业控制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21274" y="5298349"/>
              <a:ext cx="334510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环境监测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2215274" y="523797"/>
            <a:ext cx="2777122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3600" b="1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JWB-620</a:t>
            </a:r>
            <a:endParaRPr lang="en-US" altLang="zh-CN" sz="3600" b="1" dirty="0">
              <a:solidFill>
                <a:srgbClr val="00489E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60988" y="1183654"/>
            <a:ext cx="30250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一体化智能温度变送器</a:t>
            </a:r>
            <a:endParaRPr lang="zh-CN" altLang="en-US" b="1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43"/>
          <a:stretch>
            <a:fillRect/>
          </a:stretch>
        </p:blipFill>
        <p:spPr bwMode="auto">
          <a:xfrm>
            <a:off x="6530982" y="3388450"/>
            <a:ext cx="884891" cy="508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2" t="18682" r="22164" b="14286"/>
          <a:stretch>
            <a:fillRect/>
          </a:stretch>
        </p:blipFill>
        <p:spPr bwMode="auto">
          <a:xfrm>
            <a:off x="5990163" y="3262079"/>
            <a:ext cx="599266" cy="709769"/>
          </a:xfrm>
          <a:prstGeom prst="rect">
            <a:avLst/>
          </a:prstGeom>
          <a:ln>
            <a:noFill/>
          </a:ln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065" y="2523525"/>
            <a:ext cx="390348" cy="800154"/>
          </a:xfrm>
          <a:prstGeom prst="rect">
            <a:avLst/>
          </a:prstGeom>
        </p:spPr>
      </p:pic>
      <p:sp>
        <p:nvSpPr>
          <p:cNvPr id="2" name="object 26"/>
          <p:cNvSpPr txBox="1"/>
          <p:nvPr/>
        </p:nvSpPr>
        <p:spPr>
          <a:xfrm>
            <a:off x="519784" y="8470900"/>
            <a:ext cx="1305261" cy="89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200" b="1" i="0">
                <a:solidFill>
                  <a:srgbClr val="00427A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marR="0" indent="-171450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油气行业</a:t>
            </a:r>
            <a:endParaRPr lang="en-US" altLang="zh-CN" sz="1030" b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marR="0" indent="-171450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石油天然气</a:t>
            </a:r>
            <a:endParaRPr lang="en-US" altLang="zh-CN" sz="1030" b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marR="0" indent="-171450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纸浆造纸</a:t>
            </a:r>
            <a:endParaRPr lang="en-US" altLang="zh-CN" sz="1030" b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" name="object 26"/>
          <p:cNvSpPr txBox="1"/>
          <p:nvPr/>
        </p:nvSpPr>
        <p:spPr>
          <a:xfrm>
            <a:off x="2060860" y="8470900"/>
            <a:ext cx="1305261" cy="89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1200" b="1" i="0">
                <a:solidFill>
                  <a:srgbClr val="00427A"/>
                </a:solidFill>
                <a:latin typeface="Microsoft JhengHei" panose="020B0604030504040204" charset="-120"/>
                <a:ea typeface="+mn-ea"/>
                <a:cs typeface="Microsoft JhengHei" panose="020B0604030504040204" charset="-12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1450" marR="0" indent="-171450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电力能源</a:t>
            </a:r>
            <a:endParaRPr lang="en-US" altLang="zh-CN" sz="1030" b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marR="0" indent="-171450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化学工业</a:t>
            </a:r>
            <a:endParaRPr lang="en-US" altLang="zh-CN" sz="1030" b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marR="0" indent="-171450">
              <a:lnSpc>
                <a:spcPts val="22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1030" b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船用设备</a:t>
            </a:r>
            <a:endParaRPr lang="en-US" altLang="zh-CN" sz="1030" b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" y="1384300"/>
            <a:ext cx="1066800" cy="280416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50" y="1536700"/>
            <a:ext cx="1066800" cy="2823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105" y="1464310"/>
            <a:ext cx="1388110" cy="30556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8785" y="1536700"/>
            <a:ext cx="1076960" cy="26511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4450" y="1536700"/>
            <a:ext cx="219583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1650" y="1124212"/>
            <a:ext cx="1359772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规格选型</a:t>
            </a:r>
            <a:endParaRPr lang="zh-CN" altLang="en-US" sz="1500" b="1" dirty="0">
              <a:solidFill>
                <a:srgbClr val="FF0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+mn-ea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/>
        </p:nvGraphicFramePr>
        <p:xfrm>
          <a:off x="574250" y="1660326"/>
          <a:ext cx="6407785" cy="7920355"/>
        </p:xfrm>
        <a:graphic>
          <a:graphicData uri="http://schemas.openxmlformats.org/drawingml/2006/table">
            <a:tbl>
              <a:tblPr firstRow="1" firstCol="1" bandRow="1"/>
              <a:tblGrid>
                <a:gridCol w="1296000"/>
                <a:gridCol w="900000"/>
                <a:gridCol w="4212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zh-CN" sz="1030" b="1" kern="1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型号</a:t>
                      </a:r>
                      <a:r>
                        <a:rPr lang="en-US" altLang="zh-CN" sz="1030" b="1" kern="1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030" b="1" kern="1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参数</a:t>
                      </a:r>
                      <a:endParaRPr lang="zh-CN" sz="1030" b="1" kern="100" dirty="0"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5" marR="9835" marT="3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30" b="1" kern="1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规格代码</a:t>
                      </a:r>
                      <a:endParaRPr lang="zh-CN" sz="1030" b="1" kern="100" dirty="0"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5" marR="9835" marT="3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30" b="1" kern="1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说</a:t>
                      </a:r>
                      <a:r>
                        <a:rPr lang="en-US" altLang="zh-CN" sz="1030" b="1" kern="1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sz="1030" b="1" kern="1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明</a:t>
                      </a:r>
                      <a:endParaRPr lang="zh-CN" sz="1030" b="1" kern="100" dirty="0"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835" marR="9835" marT="343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JWB-620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  <a:endParaRPr lang="zh-CN" alt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一体化智能温度变送器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输出方式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电流型  两线制  </a:t>
                      </a:r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mA-20mA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V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电压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型  三线制 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0-5V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W1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网络型 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RS485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MODBUS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协议）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H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HART</a:t>
                      </a:r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通讯叠加两线制</a:t>
                      </a:r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4mA-20mA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P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PT100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输出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准确度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准确度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级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准确度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级</a:t>
                      </a:r>
                      <a:endParaRPr lang="zh-CN" altLang="en-US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防爆等级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o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无需防爆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nl-NL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防爆型 </a:t>
                      </a:r>
                      <a:r>
                        <a:rPr lang="nl-NL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Ex ia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nl-NL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lC T6 </a:t>
                      </a:r>
                      <a:r>
                        <a:rPr lang="nl-NL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Ga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隔爆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型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Ex db IIC T6 Gb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90">
                <a:tc rowSpan="2"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类型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-ATEX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ATEX</a:t>
                      </a:r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型</a:t>
                      </a:r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隔爆</a:t>
                      </a:r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CN" sz="1030" spc="-15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sym typeface="+mn-ea"/>
                        </a:rPr>
                        <a:t>II 2G Ex </a:t>
                      </a:r>
                      <a:r>
                        <a:rPr lang="en-US" altLang="zh-CN" sz="1030" spc="-15" dirty="0" err="1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sym typeface="+mn-ea"/>
                        </a:rPr>
                        <a:t>db</a:t>
                      </a:r>
                      <a:r>
                        <a:rPr lang="en-US" altLang="zh-CN" sz="1030" spc="-15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sym typeface="+mn-ea"/>
                        </a:rPr>
                        <a:t> IIC T6 Gb</a:t>
                      </a:r>
                      <a:endParaRPr lang="en-US" altLang="zh-CN" sz="1030" spc="-15" dirty="0"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sym typeface="+mn-ea"/>
                      </a:endParaRPr>
                    </a:p>
                    <a:p>
                      <a:pPr marL="144145" algn="just" fontAlgn="b"/>
                      <a:r>
                        <a:rPr lang="en-US" altLang="zh-CN" sz="1030" spc="-15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sym typeface="+mn-ea"/>
                        </a:rPr>
                        <a:t>       </a:t>
                      </a:r>
                      <a:r>
                        <a:rPr lang="zh-CN" altLang="en-US" sz="1030" spc="-15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sym typeface="+mn-ea"/>
                        </a:rPr>
                        <a:t>粉尘防爆</a:t>
                      </a:r>
                      <a:r>
                        <a:rPr lang="en-US" altLang="zh-CN" sz="1030" spc="-15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sym typeface="+mn-ea"/>
                        </a:rPr>
                        <a:t>II 2D Ex tb IIIC T80</a:t>
                      </a:r>
                      <a:r>
                        <a:rPr lang="zh-CN" altLang="en-US" sz="1030" spc="-15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sym typeface="+mn-ea"/>
                        </a:rPr>
                        <a:t>℃</a:t>
                      </a:r>
                      <a:r>
                        <a:rPr lang="en-US" altLang="zh-CN" sz="1030" spc="-15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sym typeface="+mn-ea"/>
                        </a:rPr>
                        <a:t> Db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-X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常规型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显示类型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230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无显示一体化温度变送器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250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智能显示一体化温度变送器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241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无显示一体化温度变送器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251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智能显示一体化温度变送器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保护管直径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保护管直径 </a:t>
                      </a:r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16mm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保护管直径 </a:t>
                      </a:r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12mm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保护管直径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5mm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保护管直径 </a:t>
                      </a:r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6mm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保护管直径 </a:t>
                      </a:r>
                      <a:r>
                        <a:rPr lang="en-US" altLang="zh-CN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8mm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安装方式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G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螺纹式安装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en-US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法兰式安装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焊接式安装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ctr" fontAlgn="ctr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插深长度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=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插深 </a:t>
                      </a:r>
                      <a:r>
                        <a:rPr lang="en-US" sz="1030" kern="100" dirty="0" err="1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XXmm</a:t>
                      </a:r>
                      <a:r>
                        <a:rPr 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zh-CN" altLang="en-US" sz="1030" kern="10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含螺纹）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-264" y="546100"/>
            <a:ext cx="7207514" cy="10017143"/>
            <a:chOff x="-264" y="546100"/>
            <a:chExt cx="7207514" cy="10017143"/>
          </a:xfrm>
        </p:grpSpPr>
        <p:grpSp>
          <p:nvGrpSpPr>
            <p:cNvPr id="14" name="组合 13"/>
            <p:cNvGrpSpPr/>
            <p:nvPr/>
          </p:nvGrpSpPr>
          <p:grpSpPr>
            <a:xfrm>
              <a:off x="356871" y="546100"/>
              <a:ext cx="1615439" cy="361235"/>
              <a:chOff x="5875551" y="10147300"/>
              <a:chExt cx="1535307" cy="361235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5890707" y="10147300"/>
                <a:ext cx="11970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004DA1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温度系列</a:t>
                </a:r>
                <a:endParaRPr lang="zh-CN" altLang="en-US" sz="1600" b="1" dirty="0">
                  <a:solidFill>
                    <a:srgbClr val="004DA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960138" y="10169981"/>
                <a:ext cx="450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solidFill>
                      <a:srgbClr val="00489E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02</a:t>
                </a:r>
                <a:endParaRPr lang="zh-CN" altLang="en-US" sz="1600" b="1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6934534" y="10180381"/>
                <a:ext cx="476324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6849624" y="10180381"/>
                <a:ext cx="92007" cy="255514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875551" y="10435895"/>
                <a:ext cx="982783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文本框 14"/>
            <p:cNvSpPr txBox="1"/>
            <p:nvPr/>
          </p:nvSpPr>
          <p:spPr>
            <a:xfrm>
              <a:off x="284833" y="10259508"/>
              <a:ext cx="2477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www.klha.cn   V3.0  |  01 . 2024   </a:t>
              </a:r>
              <a:endParaRPr lang="zh-CN" altLang="en-US" sz="1200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6" r="17113" b="51792"/>
            <a:stretch>
              <a:fillRect/>
            </a:stretch>
          </p:blipFill>
          <p:spPr>
            <a:xfrm>
              <a:off x="5927670" y="10207625"/>
              <a:ext cx="1279580" cy="355618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324" y="6229658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物联感知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911" y="716018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解决方案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324" y="4368799"/>
              <a:ext cx="336098" cy="8915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工业控制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-264" y="529834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环境监测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17861" y="546100"/>
            <a:ext cx="7241098" cy="10017143"/>
            <a:chOff x="317861" y="546100"/>
            <a:chExt cx="7241098" cy="10017143"/>
          </a:xfrm>
        </p:grpSpPr>
        <p:sp>
          <p:nvSpPr>
            <p:cNvPr id="29" name="矩形 28"/>
            <p:cNvSpPr/>
            <p:nvPr/>
          </p:nvSpPr>
          <p:spPr>
            <a:xfrm>
              <a:off x="7221274" y="6229658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物联感知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22861" y="716018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解决方案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675631" y="546100"/>
              <a:ext cx="1615439" cy="361235"/>
              <a:chOff x="5875551" y="10147300"/>
              <a:chExt cx="1535307" cy="361235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5890707" y="10147300"/>
                <a:ext cx="11970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004DA1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温度系列</a:t>
                </a:r>
                <a:endParaRPr lang="zh-CN" altLang="en-US" sz="1600" b="1" dirty="0">
                  <a:solidFill>
                    <a:srgbClr val="004DA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960138" y="10169981"/>
                <a:ext cx="450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solidFill>
                      <a:srgbClr val="00489E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03</a:t>
                </a:r>
                <a:endParaRPr lang="zh-CN" altLang="en-US" sz="1600" b="1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6934534" y="10180381"/>
                <a:ext cx="476324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6849624" y="10180381"/>
                <a:ext cx="92007" cy="255514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5875551" y="10435895"/>
                <a:ext cx="982783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6" r="17113" b="51792"/>
            <a:stretch>
              <a:fillRect/>
            </a:stretch>
          </p:blipFill>
          <p:spPr>
            <a:xfrm>
              <a:off x="317861" y="10207625"/>
              <a:ext cx="1279580" cy="35561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5022345" y="10256333"/>
              <a:ext cx="2477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www.klha.cn   V3.0  |  01 . 2024   </a:t>
              </a:r>
              <a:endParaRPr lang="zh-CN" altLang="en-US" sz="1200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221274" y="4368799"/>
              <a:ext cx="336098" cy="8915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工业控制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21274" y="5298349"/>
              <a:ext cx="334510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环境监测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25125" y="1257414"/>
          <a:ext cx="6479998" cy="8820000"/>
        </p:xfrm>
        <a:graphic>
          <a:graphicData uri="http://schemas.openxmlformats.org/drawingml/2006/table">
            <a:tbl>
              <a:tblPr firstRow="1" firstCol="1" bandRow="1"/>
              <a:tblGrid>
                <a:gridCol w="914942"/>
                <a:gridCol w="502265"/>
                <a:gridCol w="2834212"/>
                <a:gridCol w="476871"/>
                <a:gridCol w="691119"/>
                <a:gridCol w="1060589"/>
              </a:tblGrid>
              <a:tr h="264000">
                <a:tc rowSpan="24"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保护套管选择使用可靠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维护方便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内螺纹连接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n=M20*1.5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ctr" fontAlgn="ctr">
                        <a:lnSpc>
                          <a:spcPts val="1800"/>
                        </a:lnSpc>
                      </a:pP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L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表示插深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套管插深与变送器尾长相同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/HTa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44145" algn="just" fontAlgn="b"/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M20*1.5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焊接式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锥形整体钻孔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应用特点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耐流体冲击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耐高压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24mm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7mm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/HTe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44145" algn="just" fontAlgn="b"/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n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M20*1.5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18mm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7mm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/LTa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44145" algn="just" fontAlgn="b"/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M27*2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螺纹式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锥形整体钻孔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应用特点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耐流体冲击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耐高压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24mm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7mm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/LTe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44145" algn="just" fontAlgn="b"/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M20*1.5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18mm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7mm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 marL="9525" marR="9525" marT="9525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/LTg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44145" algn="just" fontAlgn="b"/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1/2NPT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16mm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7mm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/LZa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44145" algn="just" fontAlgn="b"/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M27*2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螺纹式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直管焊接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应用特点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不耐冲击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44145" algn="just" fontAlgn="b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耐压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2.0MPa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16mm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13mm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/LZe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44145" algn="just" fontAlgn="b"/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M20*1.5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12mm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8mm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rowSpan="3"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/LZg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144145" algn="just" fontAlgn="b"/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1/2NPT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12mm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6400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18mm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288000">
                <a:tc rowSpan="4">
                  <a:txBody>
                    <a:bodyPr/>
                    <a:lstStyle/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套管材质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ctr" fontAlgn="ctr">
                        <a:lnSpc>
                          <a:spcPts val="18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（根据设备焊接性能或被测介质特性选择）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/B2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14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304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不锈钢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/C1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145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碳钢</a:t>
                      </a:r>
                      <a:endParaRPr lang="zh-CN" altLang="en-US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/B4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145" algn="just" fontAlgn="b"/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316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不锈钢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/B9</a:t>
                      </a:r>
                      <a:endParaRPr 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145" algn="just" fontAlgn="b"/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根据用户要求选择</a:t>
                      </a:r>
                      <a:endParaRPr lang="en-US" altLang="zh-CN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000">
                <a:tc gridSpan="6">
                  <a:txBody>
                    <a:bodyPr/>
                    <a:lstStyle/>
                    <a:p>
                      <a:pPr marL="107950" algn="l" fontAlgn="ctr">
                        <a:lnSpc>
                          <a:spcPts val="1700"/>
                        </a:lnSpc>
                      </a:pP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定货事项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: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07950" algn="l" fontAlgn="ctr">
                        <a:lnSpc>
                          <a:spcPts val="1700"/>
                        </a:lnSpc>
                      </a:pP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、产品名称 、产品型号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输出信号、功能、性能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07950" algn="l" fontAlgn="ctr">
                        <a:lnSpc>
                          <a:spcPts val="1700"/>
                        </a:lnSpc>
                      </a:pP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、量程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(4~ 20mA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输出信号对应的温度范围，量程一般是工作温度的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1.5~3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倍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07950" algn="l" fontAlgn="ctr">
                        <a:lnSpc>
                          <a:spcPts val="1700"/>
                        </a:lnSpc>
                      </a:pP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、产品规格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插深或尾长的尺寸，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L=***mm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表示，注意保护套管的型号与性能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07950" algn="l" fontAlgn="ctr">
                        <a:lnSpc>
                          <a:spcPts val="1700"/>
                        </a:lnSpc>
                      </a:pP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JWB/251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产品有本安、隔爆和综合防爆功能，需明确。</a:t>
                      </a:r>
                      <a:endParaRPr lang="en-US" altLang="zh-CN" sz="1030" kern="10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107950" algn="l" fontAlgn="ctr">
                        <a:lnSpc>
                          <a:spcPts val="1700"/>
                        </a:lnSpc>
                      </a:pP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、产品按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0.5%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准确度或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级供货，需要 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0.2% 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准确度或</a:t>
                      </a:r>
                      <a:r>
                        <a:rPr lang="en-US" altLang="zh-CN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altLang="en-US" sz="1030" kern="10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Times New Roman" panose="02020603050405020304" pitchFamily="18" charset="0"/>
                        </a:rPr>
                        <a:t>级的产品定货时注明。</a:t>
                      </a:r>
                      <a:endParaRPr lang="zh-CN" altLang="en-US" sz="1030" kern="10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6" name="组合 25"/>
          <p:cNvGrpSpPr/>
          <p:nvPr/>
        </p:nvGrpSpPr>
        <p:grpSpPr>
          <a:xfrm>
            <a:off x="2035810" y="1402665"/>
            <a:ext cx="2574938" cy="641661"/>
            <a:chOff x="1812912" y="334807"/>
            <a:chExt cx="4128656" cy="1028841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2912" y="334807"/>
              <a:ext cx="4128656" cy="1019728"/>
            </a:xfrm>
            <a:prstGeom prst="rect">
              <a:avLst/>
            </a:prstGeom>
          </p:spPr>
        </p:pic>
        <p:grpSp>
          <p:nvGrpSpPr>
            <p:cNvPr id="42" name="组合 41"/>
            <p:cNvGrpSpPr/>
            <p:nvPr/>
          </p:nvGrpSpPr>
          <p:grpSpPr>
            <a:xfrm>
              <a:off x="1917299" y="622298"/>
              <a:ext cx="3429818" cy="741350"/>
              <a:chOff x="1917299" y="622298"/>
              <a:chExt cx="3429818" cy="741350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530804" y="1067554"/>
                <a:ext cx="1447800" cy="2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" dirty="0">
                    <a:ea typeface="思源黑体 Normal" panose="020B0400000000000000"/>
                  </a:rPr>
                  <a:t>L</a:t>
                </a:r>
                <a:r>
                  <a:rPr lang="zh-CN" altLang="en-US" sz="600" dirty="0">
                    <a:ea typeface="思源黑体 Normal" panose="020B0400000000000000"/>
                  </a:rPr>
                  <a:t>（</a:t>
                </a:r>
                <a:r>
                  <a:rPr lang="en-US" altLang="zh-CN" sz="600" dirty="0">
                    <a:ea typeface="思源黑体 Normal" panose="020B0400000000000000"/>
                  </a:rPr>
                  <a:t>100mm -750mm</a:t>
                </a:r>
                <a:r>
                  <a:rPr lang="zh-CN" altLang="en-US" sz="600" dirty="0">
                    <a:ea typeface="思源黑体 Normal" panose="020B0400000000000000"/>
                  </a:rPr>
                  <a:t>）</a:t>
                </a:r>
                <a:endParaRPr lang="zh-CN" altLang="en-US" sz="600" dirty="0">
                  <a:ea typeface="思源黑体 Normal" panose="020B0400000000000000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 rot="16200000">
                <a:off x="1939904" y="599693"/>
                <a:ext cx="250884" cy="296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" dirty="0"/>
                  <a:t>n</a:t>
                </a:r>
                <a:endParaRPr lang="zh-CN" altLang="en-US" sz="600" dirty="0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 rot="16200000">
                <a:off x="2863826" y="606046"/>
                <a:ext cx="250885" cy="296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" dirty="0"/>
                  <a:t>D</a:t>
                </a:r>
                <a:endParaRPr lang="zh-CN" altLang="en-US" sz="600" dirty="0"/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 rot="16200000">
                <a:off x="5073628" y="599695"/>
                <a:ext cx="250885" cy="296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" dirty="0"/>
                  <a:t>d</a:t>
                </a:r>
                <a:endParaRPr lang="zh-CN" altLang="en-US" sz="600" dirty="0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2035810" y="2217943"/>
            <a:ext cx="1928682" cy="556771"/>
            <a:chOff x="1842656" y="1414799"/>
            <a:chExt cx="3092450" cy="89272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56" y="1414799"/>
              <a:ext cx="3092450" cy="892727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 rot="16200000">
              <a:off x="1958952" y="1593469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n</a:t>
              </a:r>
              <a:endParaRPr lang="zh-CN" altLang="en-US" sz="600" dirty="0"/>
            </a:p>
          </p:txBody>
        </p:sp>
        <p:sp>
          <p:nvSpPr>
            <p:cNvPr id="50" name="文本框 49"/>
            <p:cNvSpPr txBox="1"/>
            <p:nvPr/>
          </p:nvSpPr>
          <p:spPr>
            <a:xfrm rot="16200000">
              <a:off x="2876527" y="1599822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51" name="文本框 50"/>
            <p:cNvSpPr txBox="1"/>
            <p:nvPr/>
          </p:nvSpPr>
          <p:spPr>
            <a:xfrm rot="16200000">
              <a:off x="4375126" y="1603675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036571" y="1999829"/>
              <a:ext cx="1447800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ea typeface="思源黑体 Normal" panose="020B0400000000000000"/>
                </a:rPr>
                <a:t>L</a:t>
              </a:r>
              <a:r>
                <a:rPr lang="zh-CN" altLang="en-US" sz="600" dirty="0">
                  <a:ea typeface="思源黑体 Normal" panose="020B0400000000000000"/>
                </a:rPr>
                <a:t>（</a:t>
              </a:r>
              <a:r>
                <a:rPr lang="en-US" altLang="zh-CN" sz="600" dirty="0">
                  <a:ea typeface="思源黑体 Normal" panose="020B0400000000000000"/>
                </a:rPr>
                <a:t>100mm -250mm</a:t>
              </a:r>
              <a:r>
                <a:rPr lang="zh-CN" altLang="en-US" sz="600" dirty="0">
                  <a:ea typeface="思源黑体 Normal" panose="020B0400000000000000"/>
                </a:rPr>
                <a:t>）</a:t>
              </a:r>
              <a:endParaRPr lang="zh-CN" altLang="en-US" sz="600" dirty="0">
                <a:ea typeface="思源黑体 Normal" panose="020B040000000000000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035810" y="2890468"/>
            <a:ext cx="2501424" cy="677161"/>
            <a:chOff x="1861706" y="2307526"/>
            <a:chExt cx="4010783" cy="1085760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706" y="2307526"/>
              <a:ext cx="4010783" cy="1085760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 rot="16200000">
              <a:off x="2822551" y="2659266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M</a:t>
              </a:r>
              <a:endParaRPr lang="zh-CN" altLang="en-US" sz="600" dirty="0"/>
            </a:p>
          </p:txBody>
        </p:sp>
        <p:sp>
          <p:nvSpPr>
            <p:cNvPr id="56" name="文本框 55"/>
            <p:cNvSpPr txBox="1"/>
            <p:nvPr/>
          </p:nvSpPr>
          <p:spPr>
            <a:xfrm rot="16200000">
              <a:off x="3082889" y="2644337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57" name="文本框 56"/>
            <p:cNvSpPr txBox="1"/>
            <p:nvPr/>
          </p:nvSpPr>
          <p:spPr>
            <a:xfrm rot="16200000">
              <a:off x="1997052" y="2657096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n</a:t>
              </a:r>
              <a:endParaRPr lang="zh-CN" altLang="en-US" sz="600" dirty="0"/>
            </a:p>
          </p:txBody>
        </p:sp>
        <p:sp>
          <p:nvSpPr>
            <p:cNvPr id="58" name="文本框 57"/>
            <p:cNvSpPr txBox="1"/>
            <p:nvPr/>
          </p:nvSpPr>
          <p:spPr>
            <a:xfrm rot="16200000">
              <a:off x="4457678" y="2641160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519375" y="3084183"/>
              <a:ext cx="1447800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ea typeface="思源黑体 Normal" panose="020B0400000000000000"/>
                </a:rPr>
                <a:t>L</a:t>
              </a:r>
              <a:r>
                <a:rPr lang="zh-CN" altLang="en-US" sz="600" dirty="0">
                  <a:ea typeface="思源黑体 Normal" panose="020B0400000000000000"/>
                </a:rPr>
                <a:t>（</a:t>
              </a:r>
              <a:r>
                <a:rPr lang="en-US" altLang="zh-CN" sz="600" dirty="0">
                  <a:ea typeface="思源黑体 Normal" panose="020B0400000000000000"/>
                </a:rPr>
                <a:t>100mm -750mm</a:t>
              </a:r>
              <a:r>
                <a:rPr lang="zh-CN" altLang="en-US" sz="600" dirty="0">
                  <a:ea typeface="思源黑体 Normal" panose="020B0400000000000000"/>
                </a:rPr>
                <a:t>）</a:t>
              </a:r>
              <a:endParaRPr lang="zh-CN" altLang="en-US" sz="600" dirty="0">
                <a:ea typeface="思源黑体 Normal" panose="020B040000000000000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025650" y="3745234"/>
            <a:ext cx="1952785" cy="629231"/>
            <a:chOff x="1831112" y="3442604"/>
            <a:chExt cx="3131097" cy="1008909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1112" y="3442604"/>
              <a:ext cx="3131097" cy="1008909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 rot="16200000">
              <a:off x="2803502" y="3748350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M</a:t>
              </a:r>
              <a:endParaRPr lang="zh-CN" altLang="en-US" sz="600" dirty="0"/>
            </a:p>
          </p:txBody>
        </p:sp>
        <p:sp>
          <p:nvSpPr>
            <p:cNvPr id="63" name="文本框 62"/>
            <p:cNvSpPr txBox="1"/>
            <p:nvPr/>
          </p:nvSpPr>
          <p:spPr>
            <a:xfrm rot="16200000">
              <a:off x="3082889" y="3736595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64" name="文本框 63"/>
            <p:cNvSpPr txBox="1"/>
            <p:nvPr/>
          </p:nvSpPr>
          <p:spPr>
            <a:xfrm rot="16200000">
              <a:off x="2000228" y="3739831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n</a:t>
              </a:r>
              <a:endParaRPr lang="zh-CN" altLang="en-US" sz="600" dirty="0"/>
            </a:p>
          </p:txBody>
        </p:sp>
        <p:sp>
          <p:nvSpPr>
            <p:cNvPr id="65" name="文本框 64"/>
            <p:cNvSpPr txBox="1"/>
            <p:nvPr/>
          </p:nvSpPr>
          <p:spPr>
            <a:xfrm rot="16200000">
              <a:off x="4384651" y="3733421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070754" y="4109357"/>
              <a:ext cx="1447800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ea typeface="思源黑体 Normal" panose="020B0400000000000000"/>
                </a:rPr>
                <a:t>L</a:t>
              </a:r>
              <a:r>
                <a:rPr lang="zh-CN" altLang="en-US" sz="600" dirty="0">
                  <a:ea typeface="思源黑体 Normal" panose="020B0400000000000000"/>
                </a:rPr>
                <a:t>（</a:t>
              </a:r>
              <a:r>
                <a:rPr lang="en-US" altLang="zh-CN" sz="600" dirty="0">
                  <a:ea typeface="思源黑体 Normal" panose="020B0400000000000000"/>
                </a:rPr>
                <a:t>50mm -250mm</a:t>
              </a:r>
              <a:r>
                <a:rPr lang="zh-CN" altLang="en-US" sz="600" dirty="0">
                  <a:ea typeface="思源黑体 Normal" panose="020B0400000000000000"/>
                </a:rPr>
                <a:t>）</a:t>
              </a:r>
              <a:endParaRPr lang="zh-CN" altLang="en-US" sz="600" dirty="0">
                <a:ea typeface="思源黑体 Normal" panose="020B040000000000000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062375" y="4530174"/>
            <a:ext cx="1916802" cy="601432"/>
            <a:chOff x="1861706" y="4629523"/>
            <a:chExt cx="3073400" cy="964337"/>
          </a:xfrm>
        </p:grpSpPr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706" y="4629523"/>
              <a:ext cx="3073400" cy="938442"/>
            </a:xfrm>
            <a:prstGeom prst="rect">
              <a:avLst/>
            </a:prstGeom>
          </p:spPr>
        </p:pic>
        <p:sp>
          <p:nvSpPr>
            <p:cNvPr id="69" name="文本框 68"/>
            <p:cNvSpPr txBox="1"/>
            <p:nvPr/>
          </p:nvSpPr>
          <p:spPr>
            <a:xfrm rot="16200000">
              <a:off x="2663802" y="4904936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M</a:t>
              </a:r>
              <a:endParaRPr lang="zh-CN" altLang="en-US" sz="600" dirty="0"/>
            </a:p>
          </p:txBody>
        </p:sp>
        <p:sp>
          <p:nvSpPr>
            <p:cNvPr id="70" name="文本框 69"/>
            <p:cNvSpPr txBox="1"/>
            <p:nvPr/>
          </p:nvSpPr>
          <p:spPr>
            <a:xfrm rot="16200000">
              <a:off x="3076539" y="4893180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71" name="文本框 70"/>
            <p:cNvSpPr txBox="1"/>
            <p:nvPr/>
          </p:nvSpPr>
          <p:spPr>
            <a:xfrm rot="16200000">
              <a:off x="1990703" y="4896415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n</a:t>
              </a:r>
              <a:endParaRPr lang="zh-CN" altLang="en-US" sz="600" dirty="0"/>
            </a:p>
          </p:txBody>
        </p:sp>
        <p:sp>
          <p:nvSpPr>
            <p:cNvPr id="72" name="文本框 71"/>
            <p:cNvSpPr txBox="1"/>
            <p:nvPr/>
          </p:nvSpPr>
          <p:spPr>
            <a:xfrm rot="16200000">
              <a:off x="4413227" y="4890005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082911" y="5297766"/>
              <a:ext cx="1447799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ea typeface="思源黑体 Normal" panose="020B0400000000000000"/>
                </a:rPr>
                <a:t>L</a:t>
              </a:r>
              <a:r>
                <a:rPr lang="zh-CN" altLang="en-US" sz="600" dirty="0">
                  <a:ea typeface="思源黑体 Normal" panose="020B0400000000000000"/>
                </a:rPr>
                <a:t>（</a:t>
              </a:r>
              <a:r>
                <a:rPr lang="en-US" altLang="zh-CN" sz="600" dirty="0">
                  <a:ea typeface="思源黑体 Normal" panose="020B0400000000000000"/>
                </a:rPr>
                <a:t>50mm -250mm</a:t>
              </a:r>
              <a:r>
                <a:rPr lang="zh-CN" altLang="en-US" sz="600" dirty="0">
                  <a:ea typeface="思源黑体 Normal" panose="020B0400000000000000"/>
                </a:rPr>
                <a:t>）</a:t>
              </a:r>
              <a:endParaRPr lang="zh-CN" altLang="en-US" sz="600" dirty="0">
                <a:ea typeface="思源黑体 Normal" panose="020B040000000000000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2040252" y="5289276"/>
            <a:ext cx="2585377" cy="645423"/>
            <a:chOff x="1842656" y="5841819"/>
            <a:chExt cx="4145394" cy="1034871"/>
          </a:xfrm>
        </p:grpSpPr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656" y="5841819"/>
              <a:ext cx="4145394" cy="1034871"/>
            </a:xfrm>
            <a:prstGeom prst="rect">
              <a:avLst/>
            </a:prstGeom>
          </p:spPr>
        </p:pic>
        <p:sp>
          <p:nvSpPr>
            <p:cNvPr id="76" name="文本框 75"/>
            <p:cNvSpPr txBox="1"/>
            <p:nvPr/>
          </p:nvSpPr>
          <p:spPr>
            <a:xfrm rot="16200000">
              <a:off x="3073363" y="6190810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M</a:t>
              </a:r>
              <a:endParaRPr lang="zh-CN" altLang="en-US" sz="600" dirty="0"/>
            </a:p>
          </p:txBody>
        </p:sp>
        <p:sp>
          <p:nvSpPr>
            <p:cNvPr id="77" name="文本框 76"/>
            <p:cNvSpPr txBox="1"/>
            <p:nvPr/>
          </p:nvSpPr>
          <p:spPr>
            <a:xfrm rot="16200000">
              <a:off x="3381325" y="6175881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78" name="文本框 77"/>
            <p:cNvSpPr txBox="1"/>
            <p:nvPr/>
          </p:nvSpPr>
          <p:spPr>
            <a:xfrm rot="16200000">
              <a:off x="2009738" y="6179115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n</a:t>
              </a:r>
              <a:endParaRPr lang="zh-CN" altLang="en-US" sz="600" dirty="0"/>
            </a:p>
          </p:txBody>
        </p:sp>
        <p:sp>
          <p:nvSpPr>
            <p:cNvPr id="79" name="文本框 78"/>
            <p:cNvSpPr txBox="1"/>
            <p:nvPr/>
          </p:nvSpPr>
          <p:spPr>
            <a:xfrm rot="16200000">
              <a:off x="5051388" y="6172706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473450" y="6571799"/>
              <a:ext cx="1447800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ea typeface="思源黑体 Normal" panose="020B0400000000000000"/>
                </a:rPr>
                <a:t>L</a:t>
              </a:r>
              <a:r>
                <a:rPr lang="zh-CN" altLang="en-US" sz="600" dirty="0">
                  <a:ea typeface="思源黑体 Normal" panose="020B0400000000000000"/>
                </a:rPr>
                <a:t>（</a:t>
              </a:r>
              <a:r>
                <a:rPr lang="en-US" altLang="zh-CN" sz="600" dirty="0">
                  <a:ea typeface="思源黑体 Normal" panose="020B0400000000000000"/>
                </a:rPr>
                <a:t>50mm -1650mm</a:t>
              </a:r>
              <a:r>
                <a:rPr lang="zh-CN" altLang="en-US" sz="600" dirty="0">
                  <a:ea typeface="思源黑体 Normal" panose="020B0400000000000000"/>
                </a:rPr>
                <a:t>）</a:t>
              </a:r>
              <a:endParaRPr lang="zh-CN" altLang="en-US" sz="600" dirty="0">
                <a:ea typeface="思源黑体 Normal" panose="020B040000000000000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059940" y="6111270"/>
            <a:ext cx="2490315" cy="635510"/>
            <a:chOff x="1880755" y="6926521"/>
            <a:chExt cx="3992971" cy="1018978"/>
          </a:xfrm>
        </p:grpSpPr>
        <p:pic>
          <p:nvPicPr>
            <p:cNvPr id="82" name="图片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755" y="6926521"/>
              <a:ext cx="3992971" cy="1018978"/>
            </a:xfrm>
            <a:prstGeom prst="rect">
              <a:avLst/>
            </a:prstGeom>
          </p:spPr>
        </p:pic>
        <p:sp>
          <p:nvSpPr>
            <p:cNvPr id="83" name="文本框 82"/>
            <p:cNvSpPr txBox="1"/>
            <p:nvPr/>
          </p:nvSpPr>
          <p:spPr>
            <a:xfrm rot="16200000">
              <a:off x="3108302" y="7254436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M</a:t>
              </a:r>
              <a:endParaRPr lang="zh-CN" altLang="en-US" sz="600" dirty="0"/>
            </a:p>
          </p:txBody>
        </p:sp>
        <p:sp>
          <p:nvSpPr>
            <p:cNvPr id="84" name="文本框 83"/>
            <p:cNvSpPr txBox="1"/>
            <p:nvPr/>
          </p:nvSpPr>
          <p:spPr>
            <a:xfrm rot="16200000">
              <a:off x="3403565" y="7239505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85" name="文本框 84"/>
            <p:cNvSpPr txBox="1"/>
            <p:nvPr/>
          </p:nvSpPr>
          <p:spPr>
            <a:xfrm rot="16200000">
              <a:off x="2038327" y="7242741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n</a:t>
              </a:r>
              <a:endParaRPr lang="zh-CN" altLang="en-US" sz="600" dirty="0"/>
            </a:p>
          </p:txBody>
        </p:sp>
        <p:sp>
          <p:nvSpPr>
            <p:cNvPr id="86" name="文本框 85"/>
            <p:cNvSpPr txBox="1"/>
            <p:nvPr/>
          </p:nvSpPr>
          <p:spPr>
            <a:xfrm rot="16200000">
              <a:off x="5079977" y="7236330"/>
              <a:ext cx="250884" cy="296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513130" y="7625296"/>
              <a:ext cx="1447800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ea typeface="思源黑体 Normal" panose="020B0400000000000000"/>
                </a:rPr>
                <a:t>L</a:t>
              </a:r>
              <a:r>
                <a:rPr lang="zh-CN" altLang="en-US" sz="600" dirty="0">
                  <a:ea typeface="思源黑体 Normal" panose="020B0400000000000000"/>
                </a:rPr>
                <a:t>（</a:t>
              </a:r>
              <a:r>
                <a:rPr lang="en-US" altLang="zh-CN" sz="600" dirty="0">
                  <a:ea typeface="思源黑体 Normal" panose="020B0400000000000000"/>
                </a:rPr>
                <a:t>50mm -1150mm</a:t>
              </a:r>
              <a:r>
                <a:rPr lang="zh-CN" altLang="en-US" sz="600" dirty="0">
                  <a:ea typeface="思源黑体 Normal" panose="020B0400000000000000"/>
                </a:rPr>
                <a:t>）</a:t>
              </a:r>
              <a:endParaRPr lang="zh-CN" altLang="en-US" sz="600" dirty="0">
                <a:ea typeface="思源黑体 Normal" panose="020B040000000000000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2098234" y="6924792"/>
            <a:ext cx="2502354" cy="598790"/>
            <a:chOff x="1882387" y="8013700"/>
            <a:chExt cx="4012275" cy="960101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387" y="8013700"/>
              <a:ext cx="4012275" cy="960101"/>
            </a:xfrm>
            <a:prstGeom prst="rect">
              <a:avLst/>
            </a:prstGeom>
          </p:spPr>
        </p:pic>
        <p:sp>
          <p:nvSpPr>
            <p:cNvPr id="90" name="文本框 89"/>
            <p:cNvSpPr txBox="1"/>
            <p:nvPr/>
          </p:nvSpPr>
          <p:spPr>
            <a:xfrm rot="16200000">
              <a:off x="2711428" y="8307650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M</a:t>
              </a:r>
              <a:endParaRPr lang="zh-CN" altLang="en-US" sz="600" dirty="0"/>
            </a:p>
          </p:txBody>
        </p:sp>
        <p:sp>
          <p:nvSpPr>
            <p:cNvPr id="91" name="文本框 90"/>
            <p:cNvSpPr txBox="1"/>
            <p:nvPr/>
          </p:nvSpPr>
          <p:spPr>
            <a:xfrm rot="16200000">
              <a:off x="3387689" y="8292719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92" name="文本框 91"/>
            <p:cNvSpPr txBox="1"/>
            <p:nvPr/>
          </p:nvSpPr>
          <p:spPr>
            <a:xfrm rot="16200000">
              <a:off x="2035152" y="8295955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n</a:t>
              </a:r>
              <a:endParaRPr lang="zh-CN" altLang="en-US" sz="600" dirty="0"/>
            </a:p>
          </p:txBody>
        </p:sp>
        <p:sp>
          <p:nvSpPr>
            <p:cNvPr id="93" name="文本框 92"/>
            <p:cNvSpPr txBox="1"/>
            <p:nvPr/>
          </p:nvSpPr>
          <p:spPr>
            <a:xfrm rot="16200000">
              <a:off x="5083152" y="8289545"/>
              <a:ext cx="250884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/>
                <a:t>d</a:t>
              </a:r>
              <a:endParaRPr lang="zh-CN" altLang="en-US" sz="600" dirty="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603612" y="8644275"/>
              <a:ext cx="1447800" cy="296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00" dirty="0">
                  <a:ea typeface="思源黑体 Normal" panose="020B0400000000000000"/>
                </a:rPr>
                <a:t>L</a:t>
              </a:r>
              <a:r>
                <a:rPr lang="zh-CN" altLang="en-US" sz="600" dirty="0">
                  <a:ea typeface="思源黑体 Normal" panose="020B0400000000000000"/>
                </a:rPr>
                <a:t>（</a:t>
              </a:r>
              <a:r>
                <a:rPr lang="en-US" altLang="zh-CN" sz="600" dirty="0">
                  <a:ea typeface="思源黑体 Normal" panose="020B0400000000000000"/>
                </a:rPr>
                <a:t>50mm -1150mm</a:t>
              </a:r>
              <a:r>
                <a:rPr lang="zh-CN" altLang="en-US" sz="600" dirty="0">
                  <a:ea typeface="思源黑体 Normal" panose="020B0400000000000000"/>
                </a:rPr>
                <a:t>）</a:t>
              </a:r>
              <a:endParaRPr lang="zh-CN" altLang="en-US" sz="600" dirty="0">
                <a:ea typeface="思源黑体 Normal" panose="020B0400000000000000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425450" y="850900"/>
            <a:ext cx="1359772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规格选型</a:t>
            </a:r>
            <a:endParaRPr lang="zh-CN" altLang="en-US" sz="1500" b="1" dirty="0">
              <a:solidFill>
                <a:srgbClr val="FF0000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11"/>
          <p:cNvSpPr/>
          <p:nvPr>
            <p:custDataLst>
              <p:tags r:id="rId1"/>
            </p:custDataLst>
          </p:nvPr>
        </p:nvSpPr>
        <p:spPr>
          <a:xfrm>
            <a:off x="538250" y="1444884"/>
            <a:ext cx="6480000" cy="2666938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altLang="zh-CN" sz="1100" kern="0">
              <a:latin typeface="Times New Roman" panose="02020603050405020304"/>
              <a:ea typeface="等线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8723" y="1013460"/>
            <a:ext cx="2338927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工艺对比</a:t>
            </a:r>
            <a:endParaRPr lang="zh-CN" altLang="en-US" sz="1500" b="1" dirty="0">
              <a:solidFill>
                <a:srgbClr val="00489E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264" y="546100"/>
            <a:ext cx="7207514" cy="10017143"/>
            <a:chOff x="-264" y="546100"/>
            <a:chExt cx="7207514" cy="10017143"/>
          </a:xfrm>
        </p:grpSpPr>
        <p:grpSp>
          <p:nvGrpSpPr>
            <p:cNvPr id="18" name="组合 17"/>
            <p:cNvGrpSpPr/>
            <p:nvPr/>
          </p:nvGrpSpPr>
          <p:grpSpPr>
            <a:xfrm>
              <a:off x="356871" y="546100"/>
              <a:ext cx="1615439" cy="361235"/>
              <a:chOff x="5875551" y="10147300"/>
              <a:chExt cx="1535307" cy="361235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5890707" y="10147300"/>
                <a:ext cx="11970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004DA1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温度系列</a:t>
                </a:r>
                <a:endParaRPr lang="zh-CN" altLang="en-US" sz="1600" b="1" dirty="0">
                  <a:solidFill>
                    <a:srgbClr val="004DA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960138" y="10169981"/>
                <a:ext cx="450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solidFill>
                      <a:srgbClr val="00489E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04</a:t>
                </a:r>
                <a:endParaRPr lang="zh-CN" altLang="en-US" sz="1600" b="1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cxnSp>
            <p:nvCxnSpPr>
              <p:cNvPr id="44" name="直接连接符 43"/>
              <p:cNvCxnSpPr/>
              <p:nvPr/>
            </p:nvCxnSpPr>
            <p:spPr>
              <a:xfrm>
                <a:off x="6934534" y="10180381"/>
                <a:ext cx="476324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 flipH="1">
                <a:off x="6849624" y="10180381"/>
                <a:ext cx="92007" cy="255514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5875551" y="10435895"/>
                <a:ext cx="982783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284833" y="10259508"/>
              <a:ext cx="2477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www.klha.cn   V3.0  |  01 . 2024   </a:t>
              </a:r>
              <a:endParaRPr lang="zh-CN" altLang="en-US" sz="1200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6" r="17113" b="51792"/>
            <a:stretch>
              <a:fillRect/>
            </a:stretch>
          </p:blipFill>
          <p:spPr>
            <a:xfrm>
              <a:off x="5927670" y="10207625"/>
              <a:ext cx="1279580" cy="355618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324" y="6229658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物联感知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911" y="716018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解决方案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1324" y="4368799"/>
              <a:ext cx="336098" cy="8915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工业控制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-264" y="529834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环境监测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1" y="1576005"/>
            <a:ext cx="1453193" cy="159543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354" y="1676594"/>
            <a:ext cx="746311" cy="158163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059" y="1676594"/>
            <a:ext cx="841051" cy="15777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505" y="1643000"/>
            <a:ext cx="940501" cy="158163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531" y="1734691"/>
            <a:ext cx="940501" cy="1461589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38563" y="4359655"/>
            <a:ext cx="2338927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电器接线</a:t>
            </a:r>
            <a:endParaRPr lang="zh-CN" altLang="en-US" sz="1500" b="1" dirty="0">
              <a:solidFill>
                <a:srgbClr val="00489E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+mn-ea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05" y="5044332"/>
            <a:ext cx="2885997" cy="867051"/>
          </a:xfrm>
          <a:prstGeom prst="rect">
            <a:avLst/>
          </a:prstGeom>
        </p:spPr>
      </p:pic>
      <p:sp>
        <p:nvSpPr>
          <p:cNvPr id="47" name="矩形 11"/>
          <p:cNvSpPr/>
          <p:nvPr>
            <p:custDataLst>
              <p:tags r:id="rId9"/>
            </p:custDataLst>
          </p:nvPr>
        </p:nvSpPr>
        <p:spPr>
          <a:xfrm>
            <a:off x="538250" y="4817203"/>
            <a:ext cx="6480000" cy="522399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altLang="zh-CN" sz="1100" kern="0">
              <a:latin typeface="Times New Roman" panose="02020603050405020304"/>
              <a:ea typeface="等线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9096" y="5037507"/>
            <a:ext cx="3219377" cy="86316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618" y="6438556"/>
            <a:ext cx="2946032" cy="88214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2"/>
          <a:srcRect b="17314"/>
          <a:stretch>
            <a:fillRect/>
          </a:stretch>
        </p:blipFill>
        <p:spPr>
          <a:xfrm>
            <a:off x="4324914" y="6392014"/>
            <a:ext cx="1949072" cy="103740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901" y="7922543"/>
            <a:ext cx="5770584" cy="1344194"/>
          </a:xfrm>
          <a:prstGeom prst="rect">
            <a:avLst/>
          </a:prstGeom>
        </p:spPr>
      </p:pic>
      <p:sp>
        <p:nvSpPr>
          <p:cNvPr id="58" name="object 26"/>
          <p:cNvSpPr txBox="1"/>
          <p:nvPr/>
        </p:nvSpPr>
        <p:spPr>
          <a:xfrm>
            <a:off x="781901" y="3372092"/>
            <a:ext cx="1349854" cy="573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棒料整车的工艺，增加密封槽，可更好的用于 </a:t>
            </a: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LNG 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船舶应用中。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59" name="object 26"/>
          <p:cNvSpPr txBox="1"/>
          <p:nvPr/>
        </p:nvSpPr>
        <p:spPr>
          <a:xfrm>
            <a:off x="2353611" y="3374632"/>
            <a:ext cx="816454" cy="188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整车工艺样品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0" name="object 26"/>
          <p:cNvSpPr txBox="1"/>
          <p:nvPr/>
        </p:nvSpPr>
        <p:spPr>
          <a:xfrm>
            <a:off x="3491500" y="3380012"/>
            <a:ext cx="972549" cy="380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焊接工艺的护管，容易引起断裂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1" name="object 26"/>
          <p:cNvSpPr txBox="1"/>
          <p:nvPr/>
        </p:nvSpPr>
        <p:spPr>
          <a:xfrm>
            <a:off x="4717464" y="3382464"/>
            <a:ext cx="1045067" cy="5732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采用 </a:t>
            </a:r>
            <a:r>
              <a:rPr lang="en-US" altLang="zh-CN" sz="1030" kern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304 -</a:t>
            </a:r>
            <a:r>
              <a:rPr lang="zh-CN" altLang="en-US" sz="1030" kern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体化整车工艺，耐压能力可到 </a:t>
            </a:r>
            <a:r>
              <a:rPr lang="en-US" altLang="zh-CN" sz="1030" kern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40Mpa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2" name="object 26"/>
          <p:cNvSpPr txBox="1"/>
          <p:nvPr/>
        </p:nvSpPr>
        <p:spPr>
          <a:xfrm>
            <a:off x="6011448" y="3391798"/>
            <a:ext cx="972549" cy="188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冼切后的效果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3" name="object 26"/>
          <p:cNvSpPr txBox="1"/>
          <p:nvPr/>
        </p:nvSpPr>
        <p:spPr>
          <a:xfrm>
            <a:off x="755261" y="5999033"/>
            <a:ext cx="1349854" cy="188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现场显示型 </a:t>
            </a: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4~20mA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4" name="object 26"/>
          <p:cNvSpPr txBox="1"/>
          <p:nvPr/>
        </p:nvSpPr>
        <p:spPr>
          <a:xfrm>
            <a:off x="806450" y="7456500"/>
            <a:ext cx="1349854" cy="188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现场显示型 </a:t>
            </a: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RS485 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通讯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5" name="object 26"/>
          <p:cNvSpPr txBox="1"/>
          <p:nvPr/>
        </p:nvSpPr>
        <p:spPr>
          <a:xfrm>
            <a:off x="3886755" y="5866460"/>
            <a:ext cx="1349854" cy="188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变送器</a:t>
            </a: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4~20mA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6" name="object 26"/>
          <p:cNvSpPr txBox="1"/>
          <p:nvPr/>
        </p:nvSpPr>
        <p:spPr>
          <a:xfrm>
            <a:off x="5130444" y="7496522"/>
            <a:ext cx="456153" cy="188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热电阻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7" name="object 26"/>
          <p:cNvSpPr txBox="1"/>
          <p:nvPr/>
        </p:nvSpPr>
        <p:spPr>
          <a:xfrm>
            <a:off x="806450" y="9325322"/>
            <a:ext cx="1349854" cy="188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本安防爆产品接线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68" name="object 26"/>
          <p:cNvSpPr txBox="1"/>
          <p:nvPr/>
        </p:nvSpPr>
        <p:spPr>
          <a:xfrm>
            <a:off x="1365500" y="9666300"/>
            <a:ext cx="4727191" cy="188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500"/>
              </a:lnSpc>
            </a:pPr>
            <a:r>
              <a:rPr lang="zh-CN" altLang="en-US" sz="1030" kern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安全栅参数</a:t>
            </a:r>
            <a:r>
              <a:rPr lang="en-US" altLang="zh-CN" sz="1030" kern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:Um:250VAC/DC;Uo:28VDC;Co:0.08</a:t>
            </a:r>
            <a:r>
              <a:rPr lang="el-GR" altLang="zh-CN" sz="1030" kern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μ</a:t>
            </a:r>
            <a:r>
              <a:rPr lang="en-US" altLang="zh-CN" sz="1030" kern="0" dirty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F;Lo:4mH;lo:93mA;Po:0.65W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317861" y="546100"/>
            <a:ext cx="7241098" cy="10017143"/>
            <a:chOff x="317861" y="546100"/>
            <a:chExt cx="7241098" cy="10017143"/>
          </a:xfrm>
        </p:grpSpPr>
        <p:sp>
          <p:nvSpPr>
            <p:cNvPr id="29" name="矩形 28"/>
            <p:cNvSpPr/>
            <p:nvPr/>
          </p:nvSpPr>
          <p:spPr>
            <a:xfrm>
              <a:off x="7221274" y="6229658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物联感知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22861" y="716018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解决方案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675631" y="546100"/>
              <a:ext cx="1615439" cy="361235"/>
              <a:chOff x="5875551" y="10147300"/>
              <a:chExt cx="1535307" cy="361235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5890707" y="10147300"/>
                <a:ext cx="11970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004DA1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温度系列</a:t>
                </a:r>
                <a:endParaRPr lang="zh-CN" altLang="en-US" sz="1600" b="1" dirty="0">
                  <a:solidFill>
                    <a:srgbClr val="004DA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6960138" y="10169981"/>
                <a:ext cx="450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solidFill>
                      <a:srgbClr val="00489E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05</a:t>
                </a:r>
                <a:endParaRPr lang="zh-CN" altLang="en-US" sz="1600" b="1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6934534" y="10180381"/>
                <a:ext cx="476324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6849624" y="10180381"/>
                <a:ext cx="92007" cy="255514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5875551" y="10435895"/>
                <a:ext cx="982783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6" r="17113" b="51792"/>
            <a:stretch>
              <a:fillRect/>
            </a:stretch>
          </p:blipFill>
          <p:spPr>
            <a:xfrm>
              <a:off x="317861" y="10207625"/>
              <a:ext cx="1279580" cy="355618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5022345" y="10256333"/>
              <a:ext cx="2477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www.klha.cn   V3.0  |  01 . 2024   </a:t>
              </a:r>
              <a:endParaRPr lang="zh-CN" altLang="en-US" sz="1200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221274" y="4368799"/>
              <a:ext cx="336098" cy="8915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工业控制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221274" y="5298349"/>
              <a:ext cx="334510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环境监测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19" y="1881571"/>
            <a:ext cx="5790661" cy="2910618"/>
          </a:xfrm>
          <a:prstGeom prst="rect">
            <a:avLst/>
          </a:prstGeom>
        </p:spPr>
      </p:pic>
      <p:sp>
        <p:nvSpPr>
          <p:cNvPr id="5" name="矩形 11"/>
          <p:cNvSpPr/>
          <p:nvPr>
            <p:custDataLst>
              <p:tags r:id="rId3"/>
            </p:custDataLst>
          </p:nvPr>
        </p:nvSpPr>
        <p:spPr>
          <a:xfrm>
            <a:off x="538250" y="1765300"/>
            <a:ext cx="6480000" cy="3192216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en-US" altLang="zh-CN" sz="1100" kern="0">
              <a:latin typeface="Times New Roman" panose="02020603050405020304"/>
              <a:ea typeface="等线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8723" y="1189660"/>
            <a:ext cx="2338927" cy="3231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" b="1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sym typeface="+mn-ea"/>
              </a:rPr>
              <a:t>安装</a:t>
            </a:r>
            <a:endParaRPr lang="zh-CN" altLang="en-US" sz="1500" b="1" dirty="0">
              <a:solidFill>
                <a:srgbClr val="00489E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sym typeface="+mn-ea"/>
            </a:endParaRPr>
          </a:p>
        </p:txBody>
      </p:sp>
      <p:sp>
        <p:nvSpPr>
          <p:cNvPr id="7" name="object 26"/>
          <p:cNvSpPr txBox="1"/>
          <p:nvPr/>
        </p:nvSpPr>
        <p:spPr>
          <a:xfrm>
            <a:off x="572540" y="5618630"/>
            <a:ext cx="5181600" cy="27950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振动、高流速、高温环境，应加强结构或改变安装方法。</a:t>
            </a:r>
            <a:endParaRPr lang="en-US" altLang="zh-CN" sz="103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压力环境要按相关要求试验后使用。</a:t>
            </a:r>
            <a:endParaRPr lang="en-US" altLang="zh-CN" sz="103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3.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插入长度要能到达温度场中心位置</a:t>
            </a: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(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应大于传感器护管直径 </a:t>
            </a: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10 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倍特殊产品例外</a:t>
            </a: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)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。</a:t>
            </a:r>
            <a:endParaRPr lang="en-US" altLang="zh-CN" sz="103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本质安全产品安装使用，必须区分危险区和安全区，关联设备安全栅要匹配。</a:t>
            </a:r>
            <a:endParaRPr lang="en-US" altLang="zh-CN" sz="103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5.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在防爆要求的场合，安装使用时不能有冲击或摩擦，避免产生火花。</a:t>
            </a:r>
            <a:endParaRPr lang="en-US" altLang="zh-CN" sz="103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6.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在防爆要求的使用现场，必须断电后开盖和接线。</a:t>
            </a:r>
            <a:endParaRPr lang="en-US" altLang="zh-CN" sz="103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7.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确认接线正确，确认电源输出电压是否正确</a:t>
            </a: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;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避免导线短路或高电压产生火花。</a:t>
            </a:r>
            <a:endParaRPr lang="en-US" altLang="zh-CN" sz="103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8.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产品如同时采用隔爆和本安结构及工艺，产品就同样具有隔爆和本安功能。</a:t>
            </a:r>
            <a:endParaRPr lang="en-US" altLang="zh-CN" sz="103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9.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智能通讯产品的操作器或数据线另外单独购买。</a:t>
            </a:r>
            <a:endParaRPr lang="en-US" altLang="zh-CN" sz="103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l">
              <a:lnSpc>
                <a:spcPts val="2200"/>
              </a:lnSpc>
            </a:pPr>
            <a:r>
              <a:rPr lang="en-US" altLang="zh-CN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10.</a:t>
            </a:r>
            <a:r>
              <a:rPr lang="zh-CN" altLang="en-US" sz="103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船用产品需要做特殊的高低温、防盐雾等工艺，订购前需要注明。</a:t>
            </a:r>
            <a:endParaRPr lang="zh-CN" altLang="en-US" sz="1030" kern="0" dirty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723" y="5230135"/>
            <a:ext cx="1148718" cy="327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000"/>
              </a:lnSpc>
            </a:pPr>
            <a:r>
              <a:rPr lang="zh-CN" altLang="en-US" sz="140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应用事项</a:t>
            </a:r>
            <a:r>
              <a:rPr lang="en-US" altLang="zh-CN" sz="1400" kern="0">
                <a:solidFill>
                  <a:srgbClr val="231F2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:</a:t>
            </a:r>
            <a:endParaRPr lang="en-US" altLang="zh-CN" sz="1400" kern="0">
              <a:solidFill>
                <a:srgbClr val="231F20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06306" y="1231900"/>
            <a:ext cx="95410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"/>
              </a:spcBef>
            </a:pPr>
            <a:r>
              <a:rPr lang="zh-CN" altLang="en-US" sz="1500" b="1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认证信息</a:t>
            </a:r>
            <a:endParaRPr lang="zh-CN" altLang="en-US" sz="1500" b="1" dirty="0">
              <a:solidFill>
                <a:srgbClr val="00489E"/>
              </a:solidFill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264" y="546100"/>
            <a:ext cx="7207514" cy="10017143"/>
            <a:chOff x="-264" y="546100"/>
            <a:chExt cx="7207514" cy="10017143"/>
          </a:xfrm>
        </p:grpSpPr>
        <p:grpSp>
          <p:nvGrpSpPr>
            <p:cNvPr id="5" name="组合 4"/>
            <p:cNvGrpSpPr/>
            <p:nvPr/>
          </p:nvGrpSpPr>
          <p:grpSpPr>
            <a:xfrm>
              <a:off x="356871" y="546100"/>
              <a:ext cx="1615439" cy="361235"/>
              <a:chOff x="5875551" y="10147300"/>
              <a:chExt cx="1535307" cy="361235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5890707" y="10147300"/>
                <a:ext cx="11970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004DA1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温度系列</a:t>
                </a:r>
                <a:endParaRPr lang="zh-CN" altLang="en-US" sz="1600" b="1" dirty="0">
                  <a:solidFill>
                    <a:srgbClr val="004DA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6960138" y="10169981"/>
                <a:ext cx="450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solidFill>
                      <a:srgbClr val="00489E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06</a:t>
                </a:r>
                <a:endParaRPr lang="zh-CN" altLang="en-US" sz="1600" b="1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cxnSp>
            <p:nvCxnSpPr>
              <p:cNvPr id="30" name="直接连接符 29"/>
              <p:cNvCxnSpPr/>
              <p:nvPr/>
            </p:nvCxnSpPr>
            <p:spPr>
              <a:xfrm>
                <a:off x="6934534" y="10180381"/>
                <a:ext cx="476324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6849624" y="10180381"/>
                <a:ext cx="92007" cy="255514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5875551" y="10435895"/>
                <a:ext cx="982783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文本框 5"/>
            <p:cNvSpPr txBox="1"/>
            <p:nvPr/>
          </p:nvSpPr>
          <p:spPr>
            <a:xfrm>
              <a:off x="284833" y="10259508"/>
              <a:ext cx="2477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www.klha.cn   V3.0  |  01 . 2024   </a:t>
              </a:r>
              <a:endParaRPr lang="zh-CN" altLang="en-US" sz="1200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6" r="17113" b="51792"/>
            <a:stretch>
              <a:fillRect/>
            </a:stretch>
          </p:blipFill>
          <p:spPr>
            <a:xfrm>
              <a:off x="5927670" y="10207625"/>
              <a:ext cx="1279580" cy="355618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324" y="6229658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物联感知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911" y="716018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解决方案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1324" y="4368799"/>
              <a:ext cx="336098" cy="8915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工业控制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-264" y="529834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环境监测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18250" y="1825134"/>
          <a:ext cx="6120000" cy="1477276"/>
        </p:xfrm>
        <a:graphic>
          <a:graphicData uri="http://schemas.openxmlformats.org/drawingml/2006/table">
            <a:tbl>
              <a:tblPr firstRow="1" firstCol="1" bandRow="1"/>
              <a:tblGrid>
                <a:gridCol w="2160000"/>
                <a:gridCol w="3960000"/>
              </a:tblGrid>
              <a:tr h="324280">
                <a:tc gridSpan="2"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b="1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防爆认证信息（隔爆）</a:t>
                      </a:r>
                      <a:endParaRPr lang="zh-CN" altLang="en-US" sz="1030" b="1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认证组织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CNEX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许可范围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JWB-620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JWB/A-d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防爆标志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Ex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030" kern="0" spc="-15" dirty="0" err="1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db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IIC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T6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Gb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防护等级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IP66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18250" y="3822700"/>
          <a:ext cx="6120000" cy="1477276"/>
        </p:xfrm>
        <a:graphic>
          <a:graphicData uri="http://schemas.openxmlformats.org/drawingml/2006/table">
            <a:tbl>
              <a:tblPr firstRow="1" firstCol="1" bandRow="1"/>
              <a:tblGrid>
                <a:gridCol w="2160000"/>
                <a:gridCol w="3960000"/>
              </a:tblGrid>
              <a:tr h="324280">
                <a:tc gridSpan="2"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b="1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防爆认证信息（粉尘防爆）</a:t>
                      </a:r>
                      <a:endParaRPr lang="zh-CN" altLang="en-US" sz="1030" b="1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认证组织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CNEX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许可范围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JWB-620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JWB/A-d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防爆标志</a:t>
                      </a:r>
                      <a:endParaRPr lang="zh-CN" altLang="en-US" sz="103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Ex tb IIIC T80</a:t>
                      </a:r>
                      <a:r>
                        <a:rPr lang="zh-CN" altLang="en-US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℃ </a:t>
                      </a: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Db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防护等级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IP66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718250" y="5814984"/>
          <a:ext cx="6120000" cy="2911966"/>
        </p:xfrm>
        <a:graphic>
          <a:graphicData uri="http://schemas.openxmlformats.org/drawingml/2006/table">
            <a:tbl>
              <a:tblPr firstRow="1" firstCol="1" bandRow="1"/>
              <a:tblGrid>
                <a:gridCol w="2160000"/>
                <a:gridCol w="3960000"/>
              </a:tblGrid>
              <a:tr h="324280">
                <a:tc gridSpan="2"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b="1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防爆认证信息（本安）</a:t>
                      </a:r>
                      <a:endParaRPr lang="zh-CN" altLang="en-US" sz="1030" b="1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认证组织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CNEX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94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许可范围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JWB-620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、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JWB-A-I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防爆标志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Ex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030" kern="0" spc="-15" dirty="0" err="1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ia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IIC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T6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Ga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防护等级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IP66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 rowSpan="5"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本安参数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最高输入电压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Ui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28V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 v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最大输入电流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li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93mA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 v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最大输入功率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Pi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0.65W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 v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最高内部等效参数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Ci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10nF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 v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0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最高内部等效参数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Li</a:t>
                      </a:r>
                      <a:r>
                        <a:rPr lang="zh-CN" altLang="en-US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：</a:t>
                      </a:r>
                      <a:r>
                        <a:rPr lang="en-US" altLang="zh-CN" sz="1030" kern="0" spc="-15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0mH</a:t>
                      </a:r>
                      <a:endParaRPr lang="zh-CN" altLang="en-US" sz="1030" kern="0" spc="-15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7861" y="546100"/>
            <a:ext cx="7241098" cy="10017143"/>
            <a:chOff x="317861" y="546100"/>
            <a:chExt cx="7241098" cy="10017143"/>
          </a:xfrm>
        </p:grpSpPr>
        <p:sp>
          <p:nvSpPr>
            <p:cNvPr id="3" name="矩形 2"/>
            <p:cNvSpPr/>
            <p:nvPr/>
          </p:nvSpPr>
          <p:spPr>
            <a:xfrm>
              <a:off x="7221274" y="6229658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物联感知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7222861" y="716018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解决方案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675631" y="546100"/>
              <a:ext cx="1615439" cy="361235"/>
              <a:chOff x="5875551" y="10147300"/>
              <a:chExt cx="1535307" cy="36123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5890707" y="10147300"/>
                <a:ext cx="11970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>
                    <a:solidFill>
                      <a:srgbClr val="004DA1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温度系列</a:t>
                </a:r>
                <a:endParaRPr lang="zh-CN" altLang="en-US" sz="1600" b="1" dirty="0">
                  <a:solidFill>
                    <a:srgbClr val="004DA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960138" y="10169981"/>
                <a:ext cx="4507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>
                    <a:solidFill>
                      <a:srgbClr val="00489E"/>
                    </a:solidFill>
                    <a:latin typeface="思源黑体 Normal" panose="020B0400000000000000" pitchFamily="34" charset="-122"/>
                    <a:ea typeface="思源黑体 Normal" panose="020B0400000000000000" pitchFamily="34" charset="-122"/>
                  </a:rPr>
                  <a:t>07</a:t>
                </a:r>
                <a:endParaRPr lang="zh-CN" altLang="en-US" sz="1600" b="1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6934534" y="10180381"/>
                <a:ext cx="476324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6849624" y="10180381"/>
                <a:ext cx="92007" cy="255514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875551" y="10435895"/>
                <a:ext cx="982783" cy="0"/>
              </a:xfrm>
              <a:prstGeom prst="line">
                <a:avLst/>
              </a:prstGeom>
              <a:ln w="12700">
                <a:solidFill>
                  <a:srgbClr val="00489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6" r="17113" b="51792"/>
            <a:stretch>
              <a:fillRect/>
            </a:stretch>
          </p:blipFill>
          <p:spPr>
            <a:xfrm>
              <a:off x="317861" y="10207625"/>
              <a:ext cx="1279580" cy="355618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5022345" y="10256333"/>
              <a:ext cx="247700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489E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www.klha.cn   V3.0  |  01 . 2024   </a:t>
              </a:r>
              <a:endParaRPr lang="zh-CN" altLang="en-US" sz="1200" dirty="0">
                <a:solidFill>
                  <a:srgbClr val="00489E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221274" y="4368799"/>
              <a:ext cx="336098" cy="8915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工业控制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219686" y="5298349"/>
              <a:ext cx="336098" cy="89152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300" b="1" dirty="0">
                  <a:solidFill>
                    <a:schemeClr val="bg1"/>
                  </a:solidFill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环境监测</a:t>
              </a:r>
              <a:endParaRPr lang="zh-CN" altLang="en-US" sz="1300" b="1" dirty="0">
                <a:solidFill>
                  <a:schemeClr val="bg1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18250" y="5499100"/>
          <a:ext cx="6120000" cy="1765525"/>
        </p:xfrm>
        <a:graphic>
          <a:graphicData uri="http://schemas.openxmlformats.org/drawingml/2006/table">
            <a:tbl>
              <a:tblPr firstRow="1" firstCol="1" bandRow="1"/>
              <a:tblGrid>
                <a:gridCol w="2145600"/>
                <a:gridCol w="3974400"/>
              </a:tblGrid>
              <a:tr h="324280">
                <a:tc gridSpan="2"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b="1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SIL</a:t>
                      </a:r>
                      <a:r>
                        <a:rPr lang="zh-CN" altLang="en-US" sz="1030" b="1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安全等级认证</a:t>
                      </a:r>
                      <a:endParaRPr lang="zh-CN" altLang="en-US" sz="1030" b="1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认证组织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0925" algn="l"/>
                        </a:tabLst>
                      </a:pPr>
                      <a:r>
                        <a:rPr lang="en-US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LL-C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许可范围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0925" algn="l"/>
                        </a:tabLst>
                      </a:pPr>
                      <a:r>
                        <a:rPr lang="en-US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 S</a:t>
                      </a:r>
                      <a:r>
                        <a:rPr lang="en-US" altLang="zh-CN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eries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认证等级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0925" algn="l"/>
                        </a:tabLst>
                      </a:pPr>
                      <a:r>
                        <a:rPr lang="en-US" altLang="zh-CN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SIL 2@HFT=0</a:t>
                      </a:r>
                      <a:r>
                        <a:rPr lang="zh-CN" altLang="en-US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；</a:t>
                      </a:r>
                      <a:r>
                        <a:rPr lang="en-US" altLang="zh-CN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SIL 3@HFT=1</a:t>
                      </a:r>
                      <a:r>
                        <a:rPr lang="zh-CN" altLang="en-US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；</a:t>
                      </a:r>
                      <a:r>
                        <a:rPr lang="en-US" altLang="zh-CN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Route 2H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认证标准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0925" algn="l"/>
                        </a:tabLst>
                      </a:pPr>
                      <a:r>
                        <a:rPr lang="en-US" altLang="zh-CN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IEC 61508 Parts 1-7:2010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认证编码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60925" algn="l"/>
                        </a:tabLst>
                      </a:pPr>
                      <a:r>
                        <a:rPr lang="en-US" altLang="zh-CN" sz="1030" kern="0" spc="-15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01482E36-DD4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718250" y="3517900"/>
          <a:ext cx="6120000" cy="1477276"/>
        </p:xfrm>
        <a:graphic>
          <a:graphicData uri="http://schemas.openxmlformats.org/drawingml/2006/table">
            <a:tbl>
              <a:tblPr firstRow="1" firstCol="1" bandRow="1"/>
              <a:tblGrid>
                <a:gridCol w="2160000"/>
                <a:gridCol w="3960000"/>
              </a:tblGrid>
              <a:tr h="324280">
                <a:tc gridSpan="2"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b="1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ATEX</a:t>
                      </a:r>
                      <a:r>
                        <a:rPr lang="zh-CN" altLang="en-US" sz="1030" b="1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认证  （粉尘防爆）</a:t>
                      </a:r>
                      <a:endParaRPr lang="zh-CN" altLang="en-US" sz="1030" b="1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认证组织</a:t>
                      </a:r>
                      <a:endParaRPr lang="zh-CN" altLang="en-US" sz="103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5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SZU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许可范围</a:t>
                      </a:r>
                      <a:endParaRPr lang="zh-CN" altLang="en-US" sz="103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 Temperature Transmitter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防爆标志</a:t>
                      </a:r>
                      <a:endParaRPr lang="zh-CN" altLang="en-US" sz="103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II 2D Ex tb IIIC T80</a:t>
                      </a:r>
                      <a:r>
                        <a:rPr lang="zh-CN" altLang="en-US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℃</a:t>
                      </a: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Db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防护等级</a:t>
                      </a:r>
                      <a:endParaRPr lang="zh-CN" altLang="en-US" sz="1030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IP66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18250" y="1612900"/>
          <a:ext cx="6120000" cy="1477276"/>
        </p:xfrm>
        <a:graphic>
          <a:graphicData uri="http://schemas.openxmlformats.org/drawingml/2006/table">
            <a:tbl>
              <a:tblPr firstRow="1" firstCol="1" bandRow="1"/>
              <a:tblGrid>
                <a:gridCol w="2160000"/>
                <a:gridCol w="3960000"/>
              </a:tblGrid>
              <a:tr h="324280">
                <a:tc gridSpan="2"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b="1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ATEX</a:t>
                      </a:r>
                      <a:r>
                        <a:rPr lang="zh-CN" altLang="en-US" sz="1030" b="1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认证  （隔爆）</a:t>
                      </a:r>
                      <a:endParaRPr lang="zh-CN" altLang="en-US" sz="1030" b="1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lvl="0" indent="0" algn="ctr" defTabSz="914400" eaLnBrk="0" fontAlgn="base" latinLnBrk="0" hangingPunct="1">
                        <a:lnSpc>
                          <a:spcPct val="100000"/>
                        </a:lnSpc>
                        <a:spcBef>
                          <a:spcPts val="1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认证组织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5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SZU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许可范围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JWB Temperature Transmitter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防爆标志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II 2G Ex </a:t>
                      </a:r>
                      <a:r>
                        <a:rPr lang="en-US" altLang="zh-CN" sz="1030" kern="0" spc="-15" dirty="0" err="1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db</a:t>
                      </a: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 IIC T6 Gb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49">
                <a:tc>
                  <a:txBody>
                    <a:bodyPr/>
                    <a:lstStyle/>
                    <a:p>
                      <a:pPr marL="50165" marR="0" algn="ctr" eaLnBrk="0" fontAlgn="base">
                        <a:spcBef>
                          <a:spcPts val="14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030" dirty="0">
                          <a:solidFill>
                            <a:srgbClr val="000000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防护等级</a:t>
                      </a:r>
                      <a:endParaRPr lang="zh-CN" altLang="en-US" sz="1030" dirty="0">
                        <a:solidFill>
                          <a:srgbClr val="000000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eaLnBrk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030" kern="0" spc="-15" dirty="0">
                          <a:solidFill>
                            <a:schemeClr val="tx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+mn-cs"/>
                        </a:rPr>
                        <a:t>IP66</a:t>
                      </a:r>
                      <a:endParaRPr lang="zh-CN" altLang="en-US" sz="1030" kern="0" spc="-15" dirty="0">
                        <a:solidFill>
                          <a:schemeClr val="tx1"/>
                        </a:solidFill>
                        <a:effectLst/>
                        <a:latin typeface="思源黑体 Normal" panose="020B0400000000000000" pitchFamily="34" charset="-122"/>
                        <a:ea typeface="思源黑体 Normal" panose="020B0400000000000000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0ce042eb-b547-4b7a-b1ea-be070f7d7389"/>
  <p:tag name="COMMONDATA" val="eyJoZGlkIjoiOGEyZDI0NTE3MGY4NWNlMjdiYTE2MGZmNWU3YTQwZDAifQ=="/>
  <p:tag name="commondata" val="eyJoZGlkIjoiN2U2NTUzYWUyNmVhYWQ0YTBmMmY2YTg4ZTYyNzk5MD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5910</Words>
  <Application>WPS 演示</Application>
  <PresentationFormat>自定义</PresentationFormat>
  <Paragraphs>1106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Arial</vt:lpstr>
      <vt:lpstr>Microsoft JhengHei</vt:lpstr>
      <vt:lpstr>思源黑体 Normal</vt:lpstr>
      <vt:lpstr>黑体</vt:lpstr>
      <vt:lpstr>Times New Roman</vt:lpstr>
      <vt:lpstr>等线</vt:lpstr>
      <vt:lpstr>思源黑体 Normal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JYB-820系列  压力变送器</dc:title>
  <dc:creator>陈莹凤</dc:creator>
  <cp:lastModifiedBy>ZHB</cp:lastModifiedBy>
  <cp:revision>377</cp:revision>
  <cp:lastPrinted>2023-09-05T02:20:00Z</cp:lastPrinted>
  <dcterms:created xsi:type="dcterms:W3CDTF">2023-03-14T07:50:00Z</dcterms:created>
  <dcterms:modified xsi:type="dcterms:W3CDTF">2024-08-22T08:25:37Z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2020-12-23T08:00:00Z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2023-03-21T08:00:00Z</vt:filetime>
  </property>
  <property fmtid="{D5CDD505-2E9C-101B-9397-08002B2CF9AE}" pid="5" name="ICV">
    <vt:lpwstr>A6EF8E32223B4BD795ACD397275381DB_13</vt:lpwstr>
  </property>
  <property fmtid="{D5CDD505-2E9C-101B-9397-08002B2CF9AE}" pid="6" name="KSOProductBuildVer">
    <vt:lpwstr>2052-12.1.0.17827</vt:lpwstr>
  </property>
</Properties>
</file>